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60" r:id="rId4"/>
    <p:sldId id="334" r:id="rId5"/>
    <p:sldId id="261" r:id="rId6"/>
    <p:sldId id="262" r:id="rId7"/>
    <p:sldId id="258" r:id="rId8"/>
    <p:sldId id="259" r:id="rId9"/>
    <p:sldId id="263" r:id="rId10"/>
    <p:sldId id="264" r:id="rId11"/>
    <p:sldId id="265" r:id="rId12"/>
    <p:sldId id="33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301" r:id="rId47"/>
    <p:sldId id="303" r:id="rId48"/>
    <p:sldId id="300" r:id="rId49"/>
    <p:sldId id="304" r:id="rId50"/>
    <p:sldId id="302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 type="screen16x9"/>
  <p:notesSz cx="6858000" cy="9144000"/>
  <p:embeddedFontLst>
    <p:embeddedFont>
      <p:font typeface="Amatic SC" pitchFamily="2" charset="-79"/>
      <p:regular r:id="rId82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Inconsolata" pitchFamily="49" charset="77"/>
      <p:regular r:id="rId88"/>
      <p:bold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Roboto Light" panose="02000000000000000000" pitchFamily="2" charset="0"/>
      <p:regular r:id="rId94"/>
      <p:bold r:id="rId95"/>
      <p:italic r:id="rId96"/>
      <p:boldItalic r:id="rId97"/>
    </p:embeddedFont>
    <p:embeddedFont>
      <p:font typeface="Roboto Medium" panose="02000000000000000000" pitchFamily="2" charset="0"/>
      <p:regular r:id="rId98"/>
      <p:bold r:id="rId99"/>
      <p:italic r:id="rId100"/>
      <p:boldItalic r:id="rId101"/>
    </p:embeddedFont>
    <p:embeddedFont>
      <p:font typeface="Roboto Thin" panose="02000000000000000000" pitchFamily="2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6" roundtripDataSignature="AMtx7miiAnfwyukPIUsRN2asMhrbODPN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E7FB6-AD14-4D15-B2D3-3D19B890C4BE}">
  <a:tblStyle styleId="{EF7E7FB6-AD14-4D15-B2D3-3D19B890C4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E448387-681A-4488-AD96-68F0422739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68"/>
    <p:restoredTop sz="94694"/>
  </p:normalViewPr>
  <p:slideViewPr>
    <p:cSldViewPr snapToGrid="0">
      <p:cViewPr varScale="1">
        <p:scale>
          <a:sx n="94" d="100"/>
          <a:sy n="94" d="100"/>
        </p:scale>
        <p:origin x="208" y="1280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6" name="Google Shape;7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1" name="Google Shape;7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7" name="Google Shape;7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0" name="Google Shape;7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8" name="Google Shape;9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8" name="Google Shape;9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0" name="Google Shape;10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3" name="Google Shape;10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137b2eb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137b2eb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7137b2ebf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7137b2ebf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1" name="Google Shape;10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137b2eb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137b2eb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137b2ebf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137b2ebf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6" name="Google Shape;10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9" name="Google Shape;10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0" name="Google Shape;11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3" name="Google Shape;11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23" name="Google Shape;11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0" name="Google Shape;11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137b2eb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137b2eb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6" name="Google Shape;11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3" name="Google Shape;11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4" name="Google Shape;1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1" name="Google Shape;122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8" name="Google Shape;12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6" name="Google Shape;12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3" name="Google Shape;12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0" name="Google Shape;125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586" name="Google Shape;5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8" name="Google Shape;12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3" name="Google Shape;12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0" name="Google Shape;12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8" name="Google Shape;127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4" name="Google Shape;128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1" name="Google Shape;12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9" name="Google Shape;12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6" name="Google Shape;130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0" name="Google Shape;134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137b2eb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137b2eb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3" name="Google Shape;13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58" name="Google Shape;135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0" name="Google Shape;137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www.youtube.com</a:t>
            </a:r>
            <a:r>
              <a:rPr lang="en" dirty="0"/>
              <a:t>/</a:t>
            </a:r>
            <a:r>
              <a:rPr lang="en" dirty="0" err="1"/>
              <a:t>watch?v</a:t>
            </a:r>
            <a:r>
              <a:rPr lang="en" dirty="0"/>
              <a:t>=</a:t>
            </a:r>
            <a:r>
              <a:rPr lang="en" dirty="0" err="1"/>
              <a:t>kMBinXTCrXI&amp;list</a:t>
            </a:r>
            <a:r>
              <a:rPr lang="en" dirty="0"/>
              <a:t>=PLgJ8UgkiorCnMLsUevoQRxH8t9bt7ne14&amp;index=2</a:t>
            </a:r>
            <a:endParaRPr dirty="0"/>
          </a:p>
        </p:txBody>
      </p:sp>
      <p:sp>
        <p:nvSpPr>
          <p:cNvPr id="1377" name="Google Shape;137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2" name="Google Shape;138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9" name="Google Shape;138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2" name="Google Shape;6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" name="Google Shape;10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" name="Google Shape;13;p7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9" name="Google Shape;12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2" name="Google Shape;132;p8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33" name="Google Shape;13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" name="Google Shape;134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8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3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" name="Google Shape;137;p8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38" name="Google Shape;138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" name="Google Shape;139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8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3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2" name="Google Shape;142;p8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3" name="Google Shape;14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" name="Google Shape;144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8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3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3" name="Google Shape;15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85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8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0" name="Google Shape;160;p8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8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5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6" name="Google Shape;166;p8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8" name="Google Shape;16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9" name="Google Shape;169;p8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8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8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2" name="Google Shape;172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6" name="Google Shape;176;p8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8" name="Google Shape;17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9" name="Google Shape;179;p8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8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8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2" name="Google Shape;182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6" name="Google Shape;186;p8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88" name="Google Shape;18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8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8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8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8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0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9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9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9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0" name="Google Shape;200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9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9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9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1" name="Google Shape;211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4" name="Google Shape;21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9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" name="Google Shape;216;p9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9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8" name="Google Shape;218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9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0" name="Google Shape;220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93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9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33" name="Google Shape;23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4" name="Google Shape;234;p94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9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Google Shape;237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9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4" name="Google Shape;24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7" name="Google Shape;247;p9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48" name="Google Shape;24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9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51" name="Google Shape;25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9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54" name="Google Shape;254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9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57" name="Google Shape;25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9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9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9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Google Shape;27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3" name="Google Shape;273;p9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4" name="Google Shape;274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9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9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9" name="Google Shape;279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9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9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3" name="Google Shape;283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9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9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7" name="Google Shape;287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9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9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1" name="Google Shape;291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9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9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5" name="Google Shape;295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9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9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9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9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9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6" name="Google Shape;30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9" name="Google Shape;309;p9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10" name="Google Shape;310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9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9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15" name="Google Shape;315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9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9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9" name="Google Shape;319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" name="Google Shape;320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9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9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3" name="Google Shape;323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" name="Google Shape;324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97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9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" name="Google Shape;327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97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9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" name="Google Shape;331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9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9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9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97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97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2" name="Google Shape;34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45" name="Google Shape;345;p9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46" name="Google Shape;34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9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9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51" name="Google Shape;35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9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9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9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56" name="Google Shape;35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9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9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61" name="Google Shape;36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9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9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9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66" name="Google Shape;36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9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9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9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71" name="Google Shape;37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9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9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76" name="Google Shape;37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2" name="Google Shape;382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" name="Google Shape;383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9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9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7" name="Google Shape;38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9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9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9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2" name="Google Shape;39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9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9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9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7" name="Google Shape;39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9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9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9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2" name="Google Shape;40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9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9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9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7" name="Google Shape;40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9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9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9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2" name="Google Shape;41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9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9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9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7" name="Google Shape;41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9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9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9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2" name="Google Shape;42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8" name="Google Shape;42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10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10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3" name="Google Shape;43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0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10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10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38" name="Google Shape;43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10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10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0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3" name="Google Shape;44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" name="Google Shape;44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10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10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10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48" name="Google Shape;44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10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10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0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53" name="Google Shape;45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10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10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10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58" name="Google Shape;45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10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10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0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63" name="Google Shape;46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0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10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68" name="Google Shape;46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6" name="Google Shape;476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79" name="Google Shape;479;p10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80" name="Google Shape;480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1" name="Google Shape;481;p10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10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10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10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10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6" name="Google Shape;48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7" name="Google Shape;487;p10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10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10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Google Shape;495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10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10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0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10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10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0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10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10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10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10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10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10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" name="Google Shape;26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25" name="Google Shape;525;p1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1" name="Google Shape;531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35" name="Google Shape;535;p1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0" name="Google Shape;540;p10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10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46" name="Google Shape;546;p10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7" name="Google Shape;547;p10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0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0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3" name="Google Shape;553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1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7" name="Google Shape;5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1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6" name="Google Shape;566;p11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" name="Google Shape;3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" name="Google Shape;37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8" name="Google Shape;38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" name="Google Shape;39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3" name="Google Shape;4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" name="Google Shape;4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7" name="Google Shape;4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8" name="Google Shape;4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51" name="Google Shape;5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" name="Google Shape;5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55" name="Google Shape;5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" name="Google Shape;5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59" name="Google Shape;5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0" name="Google Shape;6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1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" name="Google Shape;7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8" name="Google Shape;78;p7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79" name="Google Shape;79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0" name="Google Shape;80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7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82" name="Google Shape;82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" name="Google Shape;83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7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85" name="Google Shape;85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" name="Google Shape;86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7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88" name="Google Shape;88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" name="Google Shape;89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7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7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7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7" name="Google Shape;97;p7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98" name="Google Shape;98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9" name="Google Shape;99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7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5" name="Google Shape;105;p80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3" name="Google Shape;12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8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rmingham.bootcampcontent.com/university-of-birmingham/UBHM-BRM-FSF-PT-01-2020-U-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spreadsheets/d/1xWMuihH1Hk3f6kF5RAqieZqci4zQrvtULXdlIW-9YIc/edit?usp=sharin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omeplace@gmail.com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577" name="Google Shape;577;p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36" name="Google Shape;636;p7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A47A058-9070-814A-9C78-1C31AD991F1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1BC56-801C-CB42-964C-0526C7C5A5E3}"/>
              </a:ext>
            </a:extLst>
          </p:cNvPr>
          <p:cNvSpPr/>
          <p:nvPr/>
        </p:nvSpPr>
        <p:spPr>
          <a:xfrm>
            <a:off x="654424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font-size: 14px;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6412F-A27D-084E-99F8-9849C2F109EC}"/>
              </a:ext>
            </a:extLst>
          </p:cNvPr>
          <p:cNvSpPr/>
          <p:nvPr/>
        </p:nvSpPr>
        <p:spPr>
          <a:xfrm>
            <a:off x="3397624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font-size: 14px;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color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: #000000;</a:t>
            </a:r>
          </a:p>
          <a:p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    background-</a:t>
            </a:r>
            <a:r>
              <a:rPr lang="en-GB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color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: red;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A76A0-2837-4141-BE1D-4FE433EBD813}"/>
              </a:ext>
            </a:extLst>
          </p:cNvPr>
          <p:cNvSpPr/>
          <p:nvPr/>
        </p:nvSpPr>
        <p:spPr>
          <a:xfrm>
            <a:off x="6158753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 err="1">
                <a:solidFill>
                  <a:schemeClr val="tx1"/>
                </a:solidFill>
              </a:rPr>
              <a:t>color</a:t>
            </a:r>
            <a:r>
              <a:rPr lang="en-GB" sz="1100" dirty="0">
                <a:solidFill>
                  <a:schemeClr val="tx1"/>
                </a:solidFill>
              </a:rPr>
              <a:t>: #000000;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background-</a:t>
            </a:r>
            <a:r>
              <a:rPr lang="en-GB" sz="1100" dirty="0" err="1">
                <a:solidFill>
                  <a:schemeClr val="tx1"/>
                </a:solidFill>
              </a:rPr>
              <a:t>color</a:t>
            </a:r>
            <a:r>
              <a:rPr lang="en-GB" sz="1100" dirty="0">
                <a:solidFill>
                  <a:schemeClr val="tx1"/>
                </a:solidFill>
              </a:rPr>
              <a:t>: red;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font-size: 40px;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B0AD97-DCAC-0845-9759-D67E1916096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19082" y="2707342"/>
            <a:ext cx="878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51817-BB74-5F4B-AB50-94F988CF0BE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62282" y="2707342"/>
            <a:ext cx="896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4D64EE-5EA7-4E43-9E85-780E8A94284F}"/>
              </a:ext>
            </a:extLst>
          </p:cNvPr>
          <p:cNvSpPr txBox="1"/>
          <p:nvPr/>
        </p:nvSpPr>
        <p:spPr>
          <a:xfrm>
            <a:off x="3397624" y="1294911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793AC-E759-DF41-832F-A650B233E20F}"/>
              </a:ext>
            </a:extLst>
          </p:cNvPr>
          <p:cNvSpPr txBox="1"/>
          <p:nvPr/>
        </p:nvSpPr>
        <p:spPr>
          <a:xfrm>
            <a:off x="806824" y="1317812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BA892-28E9-FC46-B740-77B96442F63D}"/>
              </a:ext>
            </a:extLst>
          </p:cNvPr>
          <p:cNvSpPr txBox="1"/>
          <p:nvPr/>
        </p:nvSpPr>
        <p:spPr>
          <a:xfrm>
            <a:off x="6184589" y="1317812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92475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47" name="Google Shape;647;p9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graphicFrame>
        <p:nvGraphicFramePr>
          <p:cNvPr id="648" name="Google Shape;648;p9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49" name="Google Shape;649;p9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0" name="Google Shape;6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1" name="Google Shape;651;p9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2" name="Google Shape;652;p9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3" name="Google Shape;653;p9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4" name="Google Shape;65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5" name="Google Shape;655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6" name="Google Shape;656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7" name="Google Shape;65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8" name="Google Shape;658;p9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9" name="Google Shape;659;p9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60" name="Google Shape;660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61" name="Google Shape;661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grpSp>
        <p:nvGrpSpPr>
          <p:cNvPr id="662" name="Google Shape;662;p9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63" name="Google Shape;66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9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687" name="Google Shape;68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0" name="Google Shape;710;p9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9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9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9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10"/>
          <p:cNvGraphicFramePr/>
          <p:nvPr/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 sz="1400" u="none" strike="noStrike" cap="none"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 sz="1400" u="none" strike="noStrike" cap="none"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9" name="Google Shape;729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30" name="Google Shape;730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31" name="Google Shape;7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32" name="Google Shape;73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33" name="Google Shape;73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11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1">
                <a:solidFill>
                  <a:schemeClr val="dk1"/>
                </a:solidFill>
              </a:rPr>
              <a:t>Maya Angelou is programming away.</a:t>
            </a:r>
            <a:endParaRPr sz="1100" b="1"/>
          </a:p>
        </p:txBody>
      </p:sp>
      <p:sp>
        <p:nvSpPr>
          <p:cNvPr id="740" name="Google Shape;740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Maya &amp; Gil Make Their Edits - No Git </a:t>
            </a:r>
            <a:endParaRPr/>
          </a:p>
        </p:txBody>
      </p:sp>
      <p:pic>
        <p:nvPicPr>
          <p:cNvPr id="741" name="Google Shape;7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42" name="Google Shape;74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43" name="Google Shape;743;p11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11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45" name="Google Shape;7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46" name="Google Shape;7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47" name="Google Shape;747;p11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48" name="Google Shape;748;p11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54" name="Google Shape;7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55" name="Google Shape;755;p12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57" name="Google Shape;757;p12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58" name="Google Shape;758;p12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59" name="Google Shape;759;p1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0" name="Google Shape;76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</p:grpSp>
      <p:sp>
        <p:nvSpPr>
          <p:cNvPr id="761" name="Google Shape;761;p12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62" name="Google Shape;762;p12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64" name="Google Shape;76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770" name="Google Shape;7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71" name="Google Shape;7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2" name="Google Shape;772;p13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3" name="Google Shape;773;p13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4" name="Google Shape;774;p1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5" name="Google Shape;77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6" name="Google Shape;776;p1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7" name="Google Shape;77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8" name="Google Shape;778;p13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84" name="Google Shape;7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85" name="Google Shape;785;p14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6" name="Google Shape;786;p14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93" name="Google Shape;79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94" name="Google Shape;794;p15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95" name="Google Shape;795;p15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6" name="Google Shape;796;p15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15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8" name="Google Shape;798;p15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9" name="Google Shape;799;p15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0" name="Google Shape;800;p15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1" name="Google Shape;801;p15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 err="1"/>
              <a:t>HouseKeeping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6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08" name="Google Shape;808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09" name="Google Shape;8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0" name="Google Shape;8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1" name="Google Shape;81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2" name="Google Shape;81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18" name="Google Shape;818;p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19" name="Google Shape;819;p17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7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21" name="Google Shape;821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17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24" name="Google Shape;824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17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7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7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9" name="Google Shape;8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 txBox="1">
            <a:spLocks noGrp="1"/>
          </p:cNvSpPr>
          <p:nvPr>
            <p:ph type="subTitle" idx="1"/>
          </p:nvPr>
        </p:nvSpPr>
        <p:spPr>
          <a:xfrm>
            <a:off x="0" y="9045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40" name="Google Shape;840;p18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0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18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18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18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8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8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8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18"/>
          <p:cNvSpPr txBox="1">
            <a:spLocks noGrp="1"/>
          </p:cNvSpPr>
          <p:nvPr>
            <p:ph type="subTitle" idx="1"/>
          </p:nvPr>
        </p:nvSpPr>
        <p:spPr>
          <a:xfrm>
            <a:off x="0" y="5997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53" name="Google Shape;8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54" name="Google Shape;8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55" name="Google Shape;855;p19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56" name="Google Shape;856;p19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7" name="Google Shape;85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58" name="Google Shape;858;p19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60" name="Google Shape;860;p19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0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66" name="Google Shape;866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67" name="Google Shape;867;p20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8" name="Google Shape;8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0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71" name="Google Shape;87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2" name="Google Shape;872;p20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4" name="Google Shape;874;p20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1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2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2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889" name="Google Shape;8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2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22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2" name="Google Shape;89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93" name="Google Shape;8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94" name="Google Shape;894;p22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23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 i="0" u="none" strike="noStrike" cap="none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03" name="Google Shape;903;p23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6" name="Google Shape;90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07" name="Google Shape;9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08" name="Google Shape;908;p23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10" name="Google Shape;910;p23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4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18" name="Google Shape;9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19" name="Google Shape;919;p24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20" name="Google Shape;920;p24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25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27" name="Google Shape;9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32" name="Google Shape;9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33" name="Google Shape;933;p25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35" name="Google Shape;9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36" name="Google Shape;936;p25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38" name="Google Shape;938;p25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601" name="Google Shape;601;p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Keys to Success!</a:t>
            </a:r>
            <a:endParaRPr/>
          </a:p>
        </p:txBody>
      </p:sp>
      <p:sp>
        <p:nvSpPr>
          <p:cNvPr id="602" name="Google Shape;602;p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03" name="Google Shape;603;p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Review in-class material (activities and slides).</a:t>
            </a:r>
            <a:br>
              <a:rPr lang="en"/>
            </a:br>
            <a:r>
              <a:rPr lang="en"/>
              <a:t>See GitLab</a:t>
            </a:r>
            <a:endParaRPr/>
          </a:p>
        </p:txBody>
      </p:sp>
      <p:sp>
        <p:nvSpPr>
          <p:cNvPr id="604" name="Google Shape;604;p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Watch the class videos again.</a:t>
            </a:r>
            <a:br>
              <a:rPr lang="en"/>
            </a:br>
            <a:r>
              <a:rPr lang="en"/>
              <a:t>See GitLab</a:t>
            </a:r>
            <a:endParaRPr/>
          </a:p>
        </p:txBody>
      </p:sp>
      <p:sp>
        <p:nvSpPr>
          <p:cNvPr id="605" name="Google Shape;605;p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Attend office hours, which are held 45 minutes before and 30 minutes after class.</a:t>
            </a:r>
            <a:endParaRPr/>
          </a:p>
        </p:txBody>
      </p:sp>
      <p:sp>
        <p:nvSpPr>
          <p:cNvPr id="606" name="Google Shape;606;p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en-GB" dirty="0"/>
          </a:p>
          <a:p>
            <a:pPr>
              <a:buClr>
                <a:schemeClr val="dk1"/>
              </a:buClr>
              <a:buSzPts val="1100"/>
            </a:pPr>
            <a:r>
              <a:rPr lang="en-GB" dirty="0"/>
              <a:t>Don’t forget your one-to-one sessions with Paul (1 hour per week)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607" name="Google Shape;607;p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Contact your Student Success Manager anytime!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45" name="Google Shape;945;p26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7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3" name="Google Shape;953;p27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7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27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6" name="Google Shape;9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57" name="Google Shape;9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58" name="Google Shape;958;p27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60" name="Google Shape;960;p27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27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62" name="Google Shape;96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63" name="Google Shape;963;p27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65" name="Google Shape;965;p27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1" name="Google Shape;971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972" name="Google Shape;972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973" name="Google Shape;973;p28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974" name="Google Shape;974;p28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75" name="Google Shape;975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9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986" name="Google Shape;986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87" name="Google Shape;987;p30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30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90" name="Google Shape;990;p30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92" name="Google Shape;992;p30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30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994" name="Google Shape;994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95" name="Google Shape;995;p30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30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997" name="Google Shape;99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98" name="Google Shape;998;p30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30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0" name="Google Shape;10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01" name="Google Shape;100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02" name="Google Shape;1002;p30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3" name="Google Shape;1003;p30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30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5" name="Google Shape;1005;p30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6" name="Google Shape;1006;p30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7" name="Google Shape;1007;p30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13" name="Google Shape;1013;p3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19" name="Google Shape;1019;p32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 sz="1800"/>
          </a:p>
        </p:txBody>
      </p:sp>
      <p:sp>
        <p:nvSpPr>
          <p:cNvPr id="1020" name="Google Shape;1020;p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29" name="Google Shape;10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7137b2ebf6_0_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035" name="Google Shape;1035;g7137b2ebf6_0_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7137b2ebf6_0_30"/>
          <p:cNvSpPr txBox="1">
            <a:spLocks noGrp="1"/>
          </p:cNvSpPr>
          <p:nvPr>
            <p:ph type="body" idx="3"/>
          </p:nvPr>
        </p:nvSpPr>
        <p:spPr>
          <a:xfrm>
            <a:off x="754800" y="2001050"/>
            <a:ext cx="7634400" cy="1838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https://github.com/twbs/bootstrap</a:t>
            </a:r>
            <a:endParaRPr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4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34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34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34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34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34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34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34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34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51" name="Google Shape;105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2" name="Google Shape;1052;p34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4" name="Google Shape;1054;p34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34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56" name="Google Shape;105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1057" name="Google Shape;1057;p3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34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59" name="Google Shape;105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1060" name="Google Shape;1060;p3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34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62" name="Google Shape;1062;p34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3" name="Google Shape;106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4" name="Google Shape;106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65" name="Google Shape;1065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6" name="Google Shape;1066;p34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34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34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34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34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72" name="Google Shape;1072;p34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1D98-FD3B-CD46-8848-FA96B538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Feel Singled-out!</a:t>
            </a:r>
          </a:p>
        </p:txBody>
      </p:sp>
      <p:pic>
        <p:nvPicPr>
          <p:cNvPr id="7" name="Picture 6" descr="A picture containing table, person, food, holding&#10;&#10;Description automatically generated">
            <a:extLst>
              <a:ext uri="{FF2B5EF4-FFF2-40B4-BE49-F238E27FC236}">
                <a16:creationId xmlns:a16="http://schemas.microsoft.com/office/drawing/2014/main" id="{13D8D2F6-F670-7941-A6CE-2ABC01DD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8" y="660374"/>
            <a:ext cx="6745161" cy="44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6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137b2ebf6_0_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7137b2ebf6_0_39"/>
          <p:cNvSpPr txBox="1">
            <a:spLocks noGrp="1"/>
          </p:cNvSpPr>
          <p:nvPr>
            <p:ph type="body" idx="3"/>
          </p:nvPr>
        </p:nvSpPr>
        <p:spPr>
          <a:xfrm>
            <a:off x="2610625" y="2148550"/>
            <a:ext cx="5541900" cy="2768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7137b2ebf6_0_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7137b2ebf6_0_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of Version Control with Git </a:t>
            </a:r>
            <a:endParaRPr/>
          </a:p>
        </p:txBody>
      </p:sp>
      <p:sp>
        <p:nvSpPr>
          <p:cNvPr id="1095" name="Google Shape;1095;g7137b2ebf6_0_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6" name="Google Shape;1096;g7137b2ebf6_0_69"/>
          <p:cNvGraphicFramePr/>
          <p:nvPr>
            <p:extLst>
              <p:ext uri="{D42A27DB-BD31-4B8C-83A1-F6EECF244321}">
                <p14:modId xmlns:p14="http://schemas.microsoft.com/office/powerpoint/2010/main" val="2603659589"/>
              </p:ext>
            </p:extLst>
          </p:nvPr>
        </p:nvGraphicFramePr>
        <p:xfrm>
          <a:off x="166425" y="661925"/>
          <a:ext cx="8989875" cy="4145220"/>
        </p:xfrm>
        <a:graphic>
          <a:graphicData uri="http://schemas.openxmlformats.org/drawingml/2006/table">
            <a:tbl>
              <a:tblPr>
                <a:noFill/>
                <a:tableStyleId>{AE448387-681A-4488-AD96-68F0422739C7}</a:tableStyleId>
              </a:tblPr>
              <a:tblGrid>
                <a:gridCol w="179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Untracked state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Unstaged</a:t>
                      </a:r>
                      <a:r>
                        <a:rPr lang="en" dirty="0"/>
                        <a:t> changes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(tracked state)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Staged changes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(tracked state)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Commits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(tracked state)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Server(Github)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New files you add to your project will show up here. This is because git by default does not track changes to files. 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You need to run a command to get git to track changes(</a:t>
                      </a:r>
                      <a:r>
                        <a:rPr lang="en" sz="1200" b="1" dirty="0"/>
                        <a:t>git add –A )</a:t>
                      </a:r>
                      <a:r>
                        <a:rPr lang="en" sz="1200" dirty="0"/>
                        <a:t>.</a:t>
                      </a:r>
                      <a:endParaRPr sz="1200"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When you make changes that git is already tracking, the files reside here. 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You use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git add -A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 to add the changes to staging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This is where we put everything we want to save/commit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git commit –m “message”</a:t>
                      </a:r>
                      <a:endParaRPr sz="1200"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Takes all the files in staging and bundles them up into a single commit (</a:t>
                      </a:r>
                      <a:r>
                        <a:rPr lang="en" sz="1200" b="1" dirty="0"/>
                        <a:t>git commit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Each commit has a unique identifier (e.g. </a:t>
                      </a:r>
                      <a:r>
                        <a:rPr lang="en" sz="1200" b="1" dirty="0"/>
                        <a:t>1ahgy23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You can have several commits.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When you have several commits, you can roll back (</a:t>
                      </a:r>
                      <a:r>
                        <a:rPr lang="en" sz="1200" dirty="0" err="1"/>
                        <a:t>rivert</a:t>
                      </a:r>
                      <a:r>
                        <a:rPr lang="en" sz="1200" dirty="0"/>
                        <a:t>) to any previous commit.</a:t>
                      </a:r>
                      <a:endParaRPr sz="1200" dirty="0"/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Remote repo exists  in </a:t>
                      </a:r>
                      <a:r>
                        <a:rPr lang="en" sz="1200" dirty="0" err="1"/>
                        <a:t>github</a:t>
                      </a:r>
                      <a:r>
                        <a:rPr lang="en" sz="1200" dirty="0"/>
                        <a:t>. 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Usually empty at start of project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git push uploads the file to </a:t>
                      </a:r>
                      <a:r>
                        <a:rPr lang="en" sz="1200" b="1" dirty="0" err="1"/>
                        <a:t>github</a:t>
                      </a:r>
                      <a:r>
                        <a:rPr lang="en" sz="1200" b="1" dirty="0"/>
                        <a:t>/bitbucket/</a:t>
                      </a:r>
                      <a:r>
                        <a:rPr lang="en" sz="1200" b="1" dirty="0" err="1"/>
                        <a:t>gitLab</a:t>
                      </a:r>
                      <a:r>
                        <a:rPr lang="en" sz="1200" b="1" dirty="0"/>
                        <a:t> </a:t>
                      </a:r>
                      <a:endParaRPr sz="1200" b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02" name="Google Shape;110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03" name="Google Shape;1103;p3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4" name="Google Shape;110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5" name="Google Shape;1105;p3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6" name="Google Shape;1106;p3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7" name="Google Shape;1107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13" name="Google Shape;111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 command description</a:t>
            </a:r>
            <a:endParaRPr/>
          </a:p>
        </p:txBody>
      </p:sp>
      <p:graphicFrame>
        <p:nvGraphicFramePr>
          <p:cNvPr id="1114" name="Google Shape;1114;p38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3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35" name="Google Shape;1135;p3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 (in 15 mins)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46" name="Google Shape;1146;p40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 dirty="0"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26" name="Google Shape;112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27" name="Google Shape;1127;p4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28" name="Google Shape;1128;p4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2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3" name="Google Shape;115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137b2ebf6_0_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Links...</a:t>
            </a:r>
            <a:endParaRPr/>
          </a:p>
        </p:txBody>
      </p:sp>
      <p:sp>
        <p:nvSpPr>
          <p:cNvPr id="613" name="Google Shape;613;g7137b2ebf6_0_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7137b2ebf6_0_12"/>
          <p:cNvSpPr txBox="1">
            <a:spLocks noGrp="1"/>
          </p:cNvSpPr>
          <p:nvPr>
            <p:ph type="body" idx="3"/>
          </p:nvPr>
        </p:nvSpPr>
        <p:spPr>
          <a:xfrm>
            <a:off x="342900" y="8321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Class repo (GitLab)</a:t>
            </a:r>
            <a:r>
              <a:rPr lang="en" sz="2400" dirty="0"/>
              <a:t>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https://birmingham.bootcampcontent.com/university-of-birmingham/UBHM-BRM-FSF-PT-01-2020-U-C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Video of last lesson:</a:t>
            </a:r>
          </a:p>
          <a:p>
            <a:pPr marL="0" lvl="0" indent="0">
              <a:buNone/>
            </a:pPr>
            <a:r>
              <a:rPr lang="en-GB" sz="2400" dirty="0">
                <a:hlinkClick r:id="rId4"/>
              </a:rPr>
              <a:t>https://docs.google.com/spreadsheets/d/1xWMuihH1Hk3f6kF5RAqieZqci4zQrvtULXdlIW-9YIc/edit?usp=sharing</a:t>
            </a:r>
            <a:r>
              <a:rPr lang="en-GB" sz="2400" dirty="0"/>
              <a:t>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7137b2ebf6_0_84"/>
          <p:cNvSpPr txBox="1">
            <a:spLocks noGrp="1"/>
          </p:cNvSpPr>
          <p:nvPr>
            <p:ph type="body" idx="2"/>
          </p:nvPr>
        </p:nvSpPr>
        <p:spPr>
          <a:xfrm>
            <a:off x="1870350" y="1638900"/>
            <a:ext cx="5282100" cy="91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BREAK (15 Mins)!</a:t>
            </a:r>
            <a:endParaRPr sz="36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65" name="Google Shape;1165;p44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6" name="Google Shape;1166;p44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44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44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4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4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44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44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44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grpSp>
        <p:nvGrpSpPr>
          <p:cNvPr id="1179" name="Google Shape;1179;p45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0" name="Google Shape;1180;p45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b="0" i="0" u="none" strike="noStrike" cap="none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3" name="Google Shape;1183;p45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45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5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45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45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45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45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45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46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6" name="Google Shape;1196;p46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99" name="Google Shape;1199;p46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46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46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46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46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46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aphicFrame>
        <p:nvGraphicFramePr>
          <p:cNvPr id="1211" name="Google Shape;1211;p47"/>
          <p:cNvGraphicFramePr/>
          <p:nvPr/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7" name="Google Shape;121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18" name="Google Shape;1218;p48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4" name="Google Shape;1224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5" name="Google Shape;1225;p49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50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1" name="Google Shape;1231;p50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2" name="Google Shape;1232;p50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3" name="Google Shape;1233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51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0" name="Google Shape;1240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6" name="Google Shape;1246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3" name="Google Shape;1253;p53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4" name="Google Shape;1254;p5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255" name="Google Shape;1255;p53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 sz="14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6" name="Google Shape;1266;p55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SzPts val="1400"/>
              <a:buNone/>
            </a:pPr>
            <a:endParaRPr/>
          </a:p>
        </p:txBody>
      </p:sp>
      <p:pic>
        <p:nvPicPr>
          <p:cNvPr id="1267" name="Google Shape;126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3" name="Google Shape;1273;p56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4" name="Google Shape;127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7" name="Google Shape;1287;p58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none" strike="noStrike" cap="none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88" name="Google Shape;12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4" name="Google Shape;1294;p59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none" strike="noStrike" cap="none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5" name="Google Shape;129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6" name="Google Shape;1296;p59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6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0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" name="Google Shape;1308;p61"/>
          <p:cNvGraphicFramePr/>
          <p:nvPr/>
        </p:nvGraphicFramePr>
        <p:xfrm>
          <a:off x="2208925" y="802725"/>
          <a:ext cx="4898500" cy="361038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400" u="none" strike="noStrike" cap="none"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09" name="Google Shape;130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0" name="Google Shape;131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"/>
          <p:cNvSpPr txBox="1">
            <a:spLocks noGrp="1"/>
          </p:cNvSpPr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6" name="Google Shape;1316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317" name="Google Shape;1317;p62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62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62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62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1" name="Google Shape;1321;p62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2" name="Google Shape;1322;p62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62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62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62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6" name="Google Shape;1326;p62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62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62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62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62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62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2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2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2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62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2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62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3" name="Google Shape;1343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1344" name="Google Shape;1344;p63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 u="none" strike="noStrike" cap="none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0" name="Google Shape;1350;p64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6" name="Google Shape;1366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7" name="Google Shape;1367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68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4" name="Google Shape;1374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0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Student Bio Layout</a:t>
            </a: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5" name="Google Shape;138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1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137b2ebf6_0_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595" name="Google Shape;595;g7137b2ebf6_0_46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What does HTML stand for?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What is HTML used for?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What is Full-stack web development?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What is Terminal/Git Bash?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How do we create directory using terminal?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How do we create folder/file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How do we list files in a folder?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How do we delete file/folder?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How do we create multiple file/folder with one command line?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25" name="Google Shape;62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26" name="Google Shape;626;p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27" name="Google Shape;627;p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28" name="Google Shape;628;p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29" name="Google Shape;629;p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30" name="Google Shape;630;p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7338</TotalTime>
  <Words>3589</Words>
  <Application>Microsoft Macintosh PowerPoint</Application>
  <PresentationFormat>On-screen Show (16:9)</PresentationFormat>
  <Paragraphs>624</Paragraphs>
  <Slides>79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Roboto</vt:lpstr>
      <vt:lpstr>Calibri</vt:lpstr>
      <vt:lpstr>Inconsolata</vt:lpstr>
      <vt:lpstr>Roboto Medium</vt:lpstr>
      <vt:lpstr>Arial</vt:lpstr>
      <vt:lpstr>Roboto Thin</vt:lpstr>
      <vt:lpstr>Times New Roman</vt:lpstr>
      <vt:lpstr>Roboto Light</vt:lpstr>
      <vt:lpstr>Amatic SC</vt:lpstr>
      <vt:lpstr>UCF - Theme</vt:lpstr>
      <vt:lpstr>Lesson 1.2</vt:lpstr>
      <vt:lpstr>HouseKeeping</vt:lpstr>
      <vt:lpstr>How to Get Help</vt:lpstr>
      <vt:lpstr>Don’t Feel Singled-out!</vt:lpstr>
      <vt:lpstr>Useful Links...</vt:lpstr>
      <vt:lpstr>Today’s Class!</vt:lpstr>
      <vt:lpstr>How do I do this again?</vt:lpstr>
      <vt:lpstr>Recap</vt:lpstr>
      <vt:lpstr>Today’s Objectives  </vt:lpstr>
      <vt:lpstr>Know Thyself</vt:lpstr>
      <vt:lpstr>What Is Git? </vt:lpstr>
      <vt:lpstr>PowerPoint Presentation</vt:lpstr>
      <vt:lpstr>Collaborative Coding</vt:lpstr>
      <vt:lpstr>The Team’s Task</vt:lpstr>
      <vt:lpstr>Maya &amp; Gil Make Their Edits - No Git 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Gil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Example</vt:lpstr>
      <vt:lpstr>Pushing and Pulling to GitHub</vt:lpstr>
      <vt:lpstr>PowerPoint Presentation</vt:lpstr>
      <vt:lpstr>Get Started with Git</vt:lpstr>
      <vt:lpstr>High Level Overview of Version Control with Git </vt:lpstr>
      <vt:lpstr>Git</vt:lpstr>
      <vt:lpstr>Basic Git Commands</vt:lpstr>
      <vt:lpstr>Basic Git Commands </vt:lpstr>
      <vt:lpstr>Activity:  Git Add, Commit, Push</vt:lpstr>
      <vt:lpstr>Activity: Git Add, Commit, Push (in 15 mins)</vt:lpstr>
      <vt:lpstr>Still a Bit Lost? Don’t Worry!</vt:lpstr>
      <vt:lpstr>If you’re still lost, here’s a (free) course on how to use GitHub:  https://www.codeschool.com/courses/try-git </vt:lpstr>
      <vt:lpstr>PowerPoint Presentation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Nnadi chigbo, Onyinyechukwu</cp:lastModifiedBy>
  <cp:revision>19</cp:revision>
  <dcterms:modified xsi:type="dcterms:W3CDTF">2020-11-25T15:24:08Z</dcterms:modified>
</cp:coreProperties>
</file>